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6"/>
  </p:notesMasterIdLst>
  <p:handoutMasterIdLst>
    <p:handoutMasterId r:id="rId27"/>
  </p:handoutMasterIdLst>
  <p:sldIdLst>
    <p:sldId id="315" r:id="rId2"/>
    <p:sldId id="350" r:id="rId3"/>
    <p:sldId id="341" r:id="rId4"/>
    <p:sldId id="319" r:id="rId5"/>
    <p:sldId id="327" r:id="rId6"/>
    <p:sldId id="320" r:id="rId7"/>
    <p:sldId id="329" r:id="rId8"/>
    <p:sldId id="332" r:id="rId9"/>
    <p:sldId id="336" r:id="rId10"/>
    <p:sldId id="343" r:id="rId11"/>
    <p:sldId id="321" r:id="rId12"/>
    <p:sldId id="344" r:id="rId13"/>
    <p:sldId id="324" r:id="rId14"/>
    <p:sldId id="337" r:id="rId15"/>
    <p:sldId id="331" r:id="rId16"/>
    <p:sldId id="348" r:id="rId17"/>
    <p:sldId id="322" r:id="rId18"/>
    <p:sldId id="323" r:id="rId19"/>
    <p:sldId id="349" r:id="rId20"/>
    <p:sldId id="330" r:id="rId21"/>
    <p:sldId id="333" r:id="rId22"/>
    <p:sldId id="325" r:id="rId23"/>
    <p:sldId id="335" r:id="rId24"/>
    <p:sldId id="26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48"/>
    <a:srgbClr val="FF5A60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2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9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0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85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5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3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3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8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83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85" r:id="rId2"/>
    <p:sldLayoutId id="2147483877" r:id="rId3"/>
    <p:sldLayoutId id="2147483891" r:id="rId4"/>
    <p:sldLayoutId id="2147483883" r:id="rId5"/>
    <p:sldLayoutId id="2147483873" r:id="rId6"/>
    <p:sldLayoutId id="2147483888" r:id="rId7"/>
    <p:sldLayoutId id="2147483892" r:id="rId8"/>
    <p:sldLayoutId id="2147483874" r:id="rId9"/>
    <p:sldLayoutId id="2147483886" r:id="rId10"/>
    <p:sldLayoutId id="2147483889" r:id="rId11"/>
    <p:sldLayoutId id="2147483893" r:id="rId12"/>
    <p:sldLayoutId id="2147483879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mitryPogrebnoy/MedSpellChecker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huggingface.co/DmitryPogrebnoy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848321" y="1105335"/>
            <a:ext cx="7447359" cy="18686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 err="1">
                <a:latin typeface="Montserrat Medium" panose="00000600000000000000" pitchFamily="2" charset="0"/>
              </a:rPr>
              <a:t>RuMedSpellchecker</a:t>
            </a:r>
            <a:r>
              <a:rPr lang="en-US" sz="2400" b="0" dirty="0">
                <a:latin typeface="Montserrat Medium" panose="00000600000000000000" pitchFamily="2" charset="0"/>
              </a:rPr>
              <a:t>: correcting spelling errors for natural Russian language in electronic health records using machine learning </a:t>
            </a:r>
            <a:r>
              <a:rPr lang="en-US" sz="2400" b="0" dirty="0" smtClean="0">
                <a:latin typeface="Montserrat Medium" panose="00000600000000000000" pitchFamily="2" charset="0"/>
              </a:rPr>
              <a:t>techniques</a:t>
            </a:r>
            <a:endParaRPr lang="en-US" sz="2400" b="0" dirty="0">
              <a:solidFill>
                <a:srgbClr val="303030"/>
              </a:solidFill>
              <a:latin typeface="Montserrat Medium" panose="00000600000000000000" pitchFamily="2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848321" y="3323040"/>
            <a:ext cx="7447359" cy="39764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latin typeface="Montserrat "/>
              </a:rPr>
              <a:t>Dmitry </a:t>
            </a:r>
            <a:r>
              <a:rPr lang="en-US" sz="1800" b="0" dirty="0" err="1">
                <a:latin typeface="Montserrat "/>
              </a:rPr>
              <a:t>Pogrebnoy</a:t>
            </a:r>
            <a:r>
              <a:rPr lang="en-US" sz="1800" b="0" dirty="0">
                <a:latin typeface="Montserrat "/>
              </a:rPr>
              <a:t>, Anastasia </a:t>
            </a:r>
            <a:r>
              <a:rPr lang="en-US" sz="1800" b="0" dirty="0" err="1">
                <a:latin typeface="Montserrat "/>
              </a:rPr>
              <a:t>Funkner</a:t>
            </a:r>
            <a:r>
              <a:rPr lang="en-US" sz="1800" b="0" dirty="0">
                <a:latin typeface="Montserrat "/>
              </a:rPr>
              <a:t>, Sergey </a:t>
            </a:r>
            <a:r>
              <a:rPr lang="en-US" sz="1800" b="0" dirty="0" err="1">
                <a:latin typeface="Montserrat "/>
              </a:rPr>
              <a:t>Kovalchuck</a:t>
            </a:r>
            <a:endParaRPr lang="en-US" sz="1800" b="0" dirty="0">
              <a:solidFill>
                <a:srgbClr val="303030"/>
              </a:solidFill>
              <a:latin typeface="Montserrat "/>
            </a:endParaRP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848321" y="3737935"/>
            <a:ext cx="7447359" cy="3411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latin typeface="Montserrat "/>
              </a:rPr>
              <a:t>ITMO University</a:t>
            </a:r>
            <a:endParaRPr lang="en-US" sz="1500" b="0" dirty="0">
              <a:solidFill>
                <a:srgbClr val="303030"/>
              </a:solidFill>
              <a:latin typeface="Montserrat "/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811808" y="4630977"/>
            <a:ext cx="7447359" cy="38143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1200" b="0" dirty="0" smtClean="0">
                <a:latin typeface="Montserrat "/>
              </a:rPr>
              <a:t>3-5 July, 2023</a:t>
            </a:r>
            <a:endParaRPr lang="en-US" sz="1200" b="0" dirty="0">
              <a:solidFill>
                <a:srgbClr val="303030"/>
              </a:solidFill>
              <a:latin typeface="Montserrat 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848321" y="4376966"/>
            <a:ext cx="7447359" cy="3411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1300" b="0" dirty="0" smtClean="0">
                <a:latin typeface="Montserrat "/>
              </a:rPr>
              <a:t>International </a:t>
            </a:r>
            <a:r>
              <a:rPr lang="en-US" sz="1300" b="0" dirty="0">
                <a:latin typeface="Montserrat "/>
              </a:rPr>
              <a:t>Conference on Computational Science</a:t>
            </a:r>
            <a:endParaRPr lang="en-US" sz="1300" b="0" dirty="0">
              <a:solidFill>
                <a:srgbClr val="303030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70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Assembled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2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63414" y="1342972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one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anamneses dataset</a:t>
            </a:r>
          </a:p>
          <a:p>
            <a:pPr lvl="1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Contains 30,737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medical records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</a:t>
            </a:r>
          </a:p>
          <a:p>
            <a:pPr lvl="1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Takes about 10.25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Mb</a:t>
            </a:r>
          </a:p>
        </p:txBody>
      </p:sp>
    </p:spTree>
    <p:extLst>
      <p:ext uri="{BB962C8B-B14F-4D97-AF65-F5344CB8AC3E}">
        <p14:creationId xmlns:p14="http://schemas.microsoft.com/office/powerpoint/2010/main" val="39102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67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33327"/>
            <a:ext cx="8502921" cy="34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Mb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published on the Hugging Face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725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Adopted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/>
              <p:cNvSpPr txBox="1">
                <a:spLocks/>
              </p:cNvSpPr>
              <p:nvPr/>
            </p:nvSpPr>
            <p:spPr>
              <a:xfrm>
                <a:off x="321039" y="1233327"/>
                <a:ext cx="8502921" cy="34185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0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RuBioBERT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Base model is </a:t>
                </a:r>
                <a:r>
                  <a:rPr lang="en-US" sz="1600" dirty="0" err="1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RuBERT</a:t>
                </a:r>
                <a:r>
                  <a:rPr lang="en-US" sz="16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en-US" sz="16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by </a:t>
                </a:r>
                <a:r>
                  <a:rPr lang="en-US" sz="1600" dirty="0" err="1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SberDevices</a:t>
                </a:r>
                <a:endParaRPr lang="en-US" sz="20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RuBioRoBERTa</a:t>
                </a:r>
                <a:endParaRPr lang="en-US" sz="2000" dirty="0" smtClean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Base model is </a:t>
                </a:r>
                <a:r>
                  <a:rPr lang="en-US" sz="1600" dirty="0" err="1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RuRoBERTa</a:t>
                </a:r>
                <a:r>
                  <a:rPr lang="en-US" sz="16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en-US" sz="16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by </a:t>
                </a:r>
                <a:r>
                  <a:rPr lang="en-US" sz="1600" dirty="0" err="1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SberDevices</a:t>
                </a:r>
                <a:endParaRPr lang="en-US" sz="1600" dirty="0" smtClean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600" dirty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Both models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Fine-tuned on Russian biomedical dataset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Produced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303030"/>
                            </a:solidFill>
                            <a:latin typeface="Montserrat" panose="00000500000000000000" pitchFamily="2" charset="-52"/>
                          </a:rPr>
                          <m:t>research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en-US" sz="16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by </a:t>
                </a:r>
                <a:r>
                  <a:rPr lang="en-US" sz="1600" dirty="0" err="1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Yalunin</a:t>
                </a:r>
                <a:r>
                  <a:rPr lang="en-US" sz="16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et al. from </a:t>
                </a:r>
                <a:r>
                  <a:rPr lang="en-US" sz="1600" dirty="0" err="1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Sberbank</a:t>
                </a:r>
                <a:r>
                  <a:rPr lang="en-US" sz="16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en-US" sz="16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AI Lab</a:t>
                </a:r>
              </a:p>
            </p:txBody>
          </p:sp>
        </mc:Choice>
        <mc:Fallback xmlns="">
          <p:sp>
            <p:nvSpPr>
              <p:cNvPr id="5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9" y="1233327"/>
                <a:ext cx="8502921" cy="3418502"/>
              </a:xfrm>
              <a:prstGeom prst="rect">
                <a:avLst/>
              </a:prstGeom>
              <a:blipFill>
                <a:blip r:embed="rId3"/>
                <a:stretch>
                  <a:fillRect l="-645" t="-7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314" y="4423327"/>
                <a:ext cx="7634515" cy="429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000" dirty="0" err="1">
                    <a:latin typeface="Montserrat" panose="00000500000000000000" pitchFamily="2" charset="0"/>
                  </a:rPr>
                  <a:t>Yalunin</a:t>
                </a:r>
                <a:r>
                  <a:rPr lang="en-US" sz="1000" dirty="0">
                    <a:latin typeface="Montserrat" panose="00000500000000000000" pitchFamily="2" charset="0"/>
                  </a:rPr>
                  <a:t>, A., </a:t>
                </a:r>
                <a:r>
                  <a:rPr lang="en-US" sz="1000" dirty="0" err="1">
                    <a:latin typeface="Montserrat" panose="00000500000000000000" pitchFamily="2" charset="0"/>
                  </a:rPr>
                  <a:t>Nesterov</a:t>
                </a:r>
                <a:r>
                  <a:rPr lang="en-US" sz="1000" dirty="0">
                    <a:latin typeface="Montserrat" panose="00000500000000000000" pitchFamily="2" charset="0"/>
                  </a:rPr>
                  <a:t>, A., </a:t>
                </a:r>
                <a:r>
                  <a:rPr lang="en-US" sz="1000" dirty="0" err="1">
                    <a:latin typeface="Montserrat" panose="00000500000000000000" pitchFamily="2" charset="0"/>
                  </a:rPr>
                  <a:t>Umerenkov</a:t>
                </a:r>
                <a:r>
                  <a:rPr lang="en-US" sz="1000" dirty="0">
                    <a:latin typeface="Montserrat" panose="00000500000000000000" pitchFamily="2" charset="0"/>
                  </a:rPr>
                  <a:t>, D.: </a:t>
                </a:r>
                <a:r>
                  <a:rPr lang="en-US" sz="1000" dirty="0" err="1">
                    <a:latin typeface="Montserrat" panose="00000500000000000000" pitchFamily="2" charset="0"/>
                  </a:rPr>
                  <a:t>Rubioroberta</a:t>
                </a:r>
                <a:r>
                  <a:rPr lang="en-US" sz="1000" dirty="0">
                    <a:latin typeface="Montserrat" panose="00000500000000000000" pitchFamily="2" charset="0"/>
                  </a:rPr>
                  <a:t>: a pre-trained biomedical language model for </a:t>
                </a:r>
                <a:r>
                  <a:rPr lang="en-US" sz="1000" dirty="0" err="1">
                    <a:latin typeface="Montserrat" panose="00000500000000000000" pitchFamily="2" charset="0"/>
                  </a:rPr>
                  <a:t>russian</a:t>
                </a:r>
                <a:r>
                  <a:rPr lang="en-US" sz="1000" dirty="0">
                    <a:latin typeface="Montserrat" panose="00000500000000000000" pitchFamily="2" charset="0"/>
                  </a:rPr>
                  <a:t> language biomedical text mining (2022)</a:t>
                </a:r>
                <a:endParaRPr lang="ru-RU" sz="1000" dirty="0"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14" y="4423327"/>
                <a:ext cx="7634515" cy="429990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9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13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Method of tool use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95" y="1143996"/>
            <a:ext cx="2276765" cy="3337666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321039" y="1211668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1039" y="1228270"/>
            <a:ext cx="6348275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Only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for correction of medical texts in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Preferably use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for medical anamneses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in the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pipelines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Use before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other preprocessing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Make sure everything is okay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afterwards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Example of correction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038454"/>
              </p:ext>
            </p:extLst>
          </p:nvPr>
        </p:nvGraphicFramePr>
        <p:xfrm>
          <a:off x="349614" y="1374616"/>
          <a:ext cx="8444773" cy="3061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772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6137001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</a:tblGrid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Corrected Result</a:t>
                      </a:r>
                      <a:endParaRPr lang="ru-RU" sz="1400" dirty="0" smtClean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1614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Original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дерматит</a:t>
                      </a:r>
                      <a:endParaRPr lang="ru-RU" sz="1400" b="0" dirty="0" smtClean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золота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и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тапочкой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 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золото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аи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топический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золото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аи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атипический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золото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утопический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b="0" i="0" kern="1200" dirty="0" smtClean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утопический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smtClean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гематит</a:t>
                      </a:r>
                      <a:endParaRPr lang="en-GB" sz="1400" b="0" i="0" kern="1200" dirty="0" smtClean="0">
                        <a:solidFill>
                          <a:schemeClr val="accent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тревожное расстройство (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 и </a:t>
                      </a:r>
                      <a:r>
                        <a:rPr lang="ru-RU" sz="1400" kern="1200" dirty="0" err="1" smtClean="0">
                          <a:solidFill>
                            <a:schemeClr val="accent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атопичекий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дерматит</a:t>
                      </a:r>
                      <a:endParaRPr lang="en-GB" sz="1400" kern="1200" dirty="0" smtClean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306177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тревожное расстройство (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золофт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) и 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атопический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дерматит</a:t>
                      </a:r>
                      <a:endParaRPr lang="en-GB" sz="1400" b="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8421914" y="1701800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1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914" y="1701800"/>
                <a:ext cx="99386" cy="153888"/>
              </a:xfrm>
              <a:prstGeom prst="rect">
                <a:avLst/>
              </a:prstGeom>
              <a:blipFill>
                <a:blip r:embed="rId3"/>
                <a:stretch>
                  <a:fillRect l="-37500" r="-31250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73314" y="4577215"/>
                <a:ext cx="7634515" cy="27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484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solidFill>
                              <a:srgbClr val="48484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1200" b="0" i="0" smtClean="0">
                            <a:solidFill>
                              <a:srgbClr val="48484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rgbClr val="484848"/>
                    </a:solidFill>
                    <a:latin typeface="Montserrat" panose="00000500000000000000" pitchFamily="2" charset="0"/>
                  </a:rPr>
                  <a:t>anxiety disorder </a:t>
                </a:r>
                <a:r>
                  <a:rPr lang="en-US" sz="1000" dirty="0" smtClean="0">
                    <a:solidFill>
                      <a:srgbClr val="484848"/>
                    </a:solidFill>
                    <a:latin typeface="Montserrat" panose="00000500000000000000" pitchFamily="2" charset="0"/>
                  </a:rPr>
                  <a:t>(</a:t>
                </a:r>
                <a:r>
                  <a:rPr lang="en-US" sz="1000" dirty="0" err="1" smtClean="0">
                    <a:solidFill>
                      <a:srgbClr val="484848"/>
                    </a:solidFill>
                    <a:latin typeface="Montserrat" panose="00000500000000000000" pitchFamily="2" charset="0"/>
                  </a:rPr>
                  <a:t>zoloft</a:t>
                </a:r>
                <a:r>
                  <a:rPr lang="en-US" sz="1000" dirty="0">
                    <a:solidFill>
                      <a:srgbClr val="484848"/>
                    </a:solidFill>
                    <a:latin typeface="Montserrat" panose="00000500000000000000" pitchFamily="2" charset="0"/>
                  </a:rPr>
                  <a:t>) and atopic dermatitis</a:t>
                </a:r>
                <a:endParaRPr lang="ru-RU" sz="1000" dirty="0">
                  <a:solidFill>
                    <a:srgbClr val="484848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14" y="4577215"/>
                <a:ext cx="7634515" cy="276101"/>
              </a:xfrm>
              <a:prstGeom prst="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9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61750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2700 test samples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2700 test samples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T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est on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real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anamnesis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real anamnesis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Center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dataset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Count the correct and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corrections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7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20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Error precision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Lexical precision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en-US" sz="1600" dirty="0">
                <a:solidFill>
                  <a:srgbClr val="303030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Medium" panose="00000600000000000000" pitchFamily="2" charset="0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Medium" panose="00000600000000000000" pitchFamily="2" charset="0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second</a:t>
            </a: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Medium" panose="00000600000000000000" pitchFamily="2" charset="0"/>
              </a:rPr>
              <a:t>Correct fixes</a:t>
            </a: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correctly fixed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Medium" panose="00000600000000000000" pitchFamily="2" charset="0"/>
              </a:rPr>
              <a:t>Unnecessary fixes</a:t>
            </a: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- 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number of correct words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Medium" panose="00000600000000000000" pitchFamily="2" charset="0"/>
              </a:rPr>
              <a:t>Fixes ratio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 the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correct fixes metric to the unnecessary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fixes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659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17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797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18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72285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" panose="000005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" panose="00000500000000000000" pitchFamily="2" charset="0"/>
                        </a:rPr>
                        <a:t>739</a:t>
                      </a:r>
                      <a:endParaRPr lang="ru-RU" sz="1400" dirty="0">
                        <a:latin typeface="Montserrat" panose="000005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0.765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878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153.8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7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19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Test on real anamnesis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/>
          </p:nvPr>
        </p:nvGraphicFramePr>
        <p:xfrm>
          <a:off x="341084" y="1374616"/>
          <a:ext cx="8425545" cy="307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3545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828430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2006785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Correct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Unnecessary fixes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Fixes ratio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Aspell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20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105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PyHunspell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PyEnchant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LanguageTool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-python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135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0.135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PySpellChecker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SymspellPy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Jumspell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−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MedRoBERTa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6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0.76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3103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MedDistilBERT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0.667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23506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Tool (MedBertTiny2)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</a:t>
                      </a:r>
                      <a:endParaRPr lang="ru-RU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400" kern="1200" baseline="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0.607</a:t>
                      </a:r>
                      <a:endParaRPr lang="en-GB" sz="1400" kern="1200" baseline="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88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health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40" y="1336110"/>
            <a:ext cx="8502922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any medical models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based on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patients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Quality of models depends mainly on the quality of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Patient records is a simple text</a:t>
            </a:r>
          </a:p>
          <a:p>
            <a:pPr lvl="1">
              <a:lnSpc>
                <a:spcPts val="23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U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nstructured </a:t>
            </a:r>
          </a:p>
          <a:p>
            <a:pPr lvl="1">
              <a:lnSpc>
                <a:spcPts val="23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H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and-typed </a:t>
            </a: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Plain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Such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may contain a lot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of spelling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  <a:endParaRPr lang="en-US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653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0050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5887" y="4561378"/>
            <a:ext cx="7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20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233714"/>
            <a:ext cx="8525418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Tool performance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40" y="1286601"/>
            <a:ext cx="8502921" cy="3582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is written in Python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303030"/>
                </a:solidFill>
                <a:latin typeface="Montserrat" panose="00000500000000000000" pitchFamily="2" charset="-52"/>
              </a:rPr>
              <a:t>Damerau-Levenstein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 distance is used to reduce candidates for ranking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303030"/>
                </a:solidFill>
                <a:latin typeface="Montserrat" panose="00000500000000000000" pitchFamily="2" charset="-52"/>
              </a:rPr>
              <a:t>SymDel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 index is used to speed up distance calculations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Performance-critical operations are delegated to high-performance libraries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Edit distance</a:t>
            </a:r>
            <a:r>
              <a:rPr lang="ru-RU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calculation </a:t>
            </a:r>
            <a:r>
              <a:rPr lang="ru-RU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err="1">
                <a:solidFill>
                  <a:srgbClr val="303030"/>
                </a:solidFill>
                <a:latin typeface="Montserrat Medium" panose="00000600000000000000" pitchFamily="2" charset="0"/>
              </a:rPr>
              <a:t>editdistpy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package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Model inference – </a:t>
            </a:r>
            <a:r>
              <a:rPr lang="en-US" sz="1600" dirty="0">
                <a:solidFill>
                  <a:srgbClr val="303030"/>
                </a:solidFill>
                <a:latin typeface="Montserrat Medium" panose="00000600000000000000" pitchFamily="2" charset="0"/>
              </a:rPr>
              <a:t>transformers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and </a:t>
            </a:r>
            <a:r>
              <a:rPr lang="en-US" sz="1600" dirty="0">
                <a:solidFill>
                  <a:srgbClr val="303030"/>
                </a:solidFill>
                <a:latin typeface="Montserrat Medium" panose="00000600000000000000" pitchFamily="2" charset="0"/>
              </a:rPr>
              <a:t>accelerate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Tool can use a suitable GPU to accelerate the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 inference</a:t>
            </a:r>
            <a:endParaRPr lang="en-US" sz="1000" dirty="0" smtClean="0"/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21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84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210101"/>
            <a:ext cx="8502921" cy="352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New method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for correcting medical texts in Russian is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presented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New tool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implementing the proposed method is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developed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Tests have shown that the new tool is outperforming existing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rgbClr val="303030"/>
                </a:solidFill>
                <a:latin typeface="Montserrat" panose="00000500000000000000" pitchFamily="2" charset="-52"/>
              </a:rPr>
              <a:t>In the task of </a:t>
            </a:r>
            <a:r>
              <a:rPr lang="en-US" sz="1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correcting </a:t>
            </a:r>
            <a:r>
              <a:rPr lang="en-US" sz="14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in Russian medical </a:t>
            </a:r>
            <a:r>
              <a:rPr lang="en-US" sz="1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en-US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New tool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is open sourced and published as a pip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models are available on </a:t>
            </a:r>
            <a:r>
              <a:rPr lang="en-US" sz="1800" dirty="0" err="1">
                <a:solidFill>
                  <a:srgbClr val="303030"/>
                </a:solidFill>
                <a:latin typeface="Montserrat" panose="00000500000000000000" pitchFamily="2" charset="-52"/>
              </a:rPr>
              <a:t>HuggingFaces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6" y="4561378"/>
            <a:ext cx="740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22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Links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2557463"/>
            <a:ext cx="1008743" cy="1008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8524" y="2769446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3831980"/>
            <a:ext cx="1008743" cy="10087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304" y="4043963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package</a:t>
            </a:r>
            <a:endParaRPr lang="ru-RU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74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23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" y="1282946"/>
            <a:ext cx="1008743" cy="10087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848077" y="1464151"/>
            <a:ext cx="5906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GitHub project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github.com/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DmitryPogrebnoy</a:t>
            </a:r>
            <a:r>
              <a:rPr lang="en-US" dirty="0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/</a:t>
            </a:r>
            <a:r>
              <a:rPr lang="en-US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8"/>
              </a:rPr>
              <a:t>MedSpellChecker</a:t>
            </a:r>
            <a:endParaRPr lang="ru-RU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</a:t>
            </a:r>
            <a:r>
              <a:rPr lang="en-US" sz="4400" dirty="0" smtClean="0"/>
              <a:t>attention</a:t>
            </a:r>
            <a:r>
              <a:rPr lang="ru-RU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Spelling errors in EHRs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2"/>
              <p:cNvSpPr txBox="1">
                <a:spLocks/>
              </p:cNvSpPr>
              <p:nvPr/>
            </p:nvSpPr>
            <p:spPr>
              <a:xfrm>
                <a:off x="321040" y="1336110"/>
                <a:ext cx="8502922" cy="1479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300"/>
                  </a:lnSpc>
                </a:pPr>
                <a:r>
                  <a:rPr lang="en-US" sz="18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T</a:t>
                </a:r>
                <a:r>
                  <a:rPr lang="en-US" sz="1800" dirty="0" err="1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o</a:t>
                </a:r>
                <a:r>
                  <a:rPr lang="en-US" sz="1800" dirty="0" err="1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utanova</a:t>
                </a:r>
                <a:r>
                  <a:rPr lang="en-US" sz="18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et al.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303030"/>
                            </a:solidFill>
                            <a:latin typeface="Montserrat" panose="00000500000000000000" pitchFamily="2" charset="-52"/>
                          </a:rPr>
                          <m:t>their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303030"/>
                            </a:solidFill>
                            <a:latin typeface="Montserrat" panose="00000500000000000000" pitchFamily="2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303030"/>
                            </a:solidFill>
                            <a:latin typeface="Montserrat" panose="00000500000000000000" pitchFamily="2" charset="-52"/>
                          </a:rPr>
                          <m:t>study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8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 highlight </a:t>
                </a:r>
                <a:r>
                  <a:rPr lang="en-US" sz="18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two main causes of spelling errors</a:t>
                </a:r>
                <a:r>
                  <a:rPr lang="en-US" sz="18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.</a:t>
                </a:r>
                <a:endParaRPr lang="ru-RU" sz="1800" dirty="0" smtClean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  <a:p>
                <a:pPr lvl="1">
                  <a:lnSpc>
                    <a:spcPts val="2300"/>
                  </a:lnSpc>
                </a:pPr>
                <a:r>
                  <a:rPr lang="en-US" sz="16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Writer itself</a:t>
                </a:r>
              </a:p>
              <a:p>
                <a:pPr lvl="1">
                  <a:lnSpc>
                    <a:spcPts val="2300"/>
                  </a:lnSpc>
                </a:pPr>
                <a:r>
                  <a:rPr lang="en-US" sz="16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Poor-quality </a:t>
                </a:r>
                <a:r>
                  <a:rPr lang="en-US" sz="1600" dirty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typing </a:t>
                </a:r>
                <a:r>
                  <a:rPr lang="en-US" sz="1600" dirty="0" smtClean="0">
                    <a:solidFill>
                      <a:srgbClr val="303030"/>
                    </a:solidFill>
                    <a:latin typeface="Montserrat" panose="00000500000000000000" pitchFamily="2" charset="-52"/>
                  </a:rPr>
                  <a:t>devices</a:t>
                </a:r>
                <a:endParaRPr lang="ru-RU" sz="1800" dirty="0" smtClean="0">
                  <a:solidFill>
                    <a:srgbClr val="303030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0" y="1336110"/>
                <a:ext cx="8502922" cy="1479661"/>
              </a:xfrm>
              <a:prstGeom prst="rect">
                <a:avLst/>
              </a:prstGeom>
              <a:blipFill>
                <a:blip r:embed="rId2"/>
                <a:stretch>
                  <a:fillRect l="-502" t="-1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265886" y="4561378"/>
            <a:ext cx="624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3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73314" y="4423327"/>
                <a:ext cx="7634515" cy="583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000" dirty="0" err="1" smtClean="0">
                    <a:latin typeface="Montserrat" panose="00000500000000000000" pitchFamily="2" charset="0"/>
                  </a:rPr>
                  <a:t>Toutanova</a:t>
                </a:r>
                <a:r>
                  <a:rPr lang="en-US" sz="1000" dirty="0">
                    <a:latin typeface="Montserrat" panose="00000500000000000000" pitchFamily="2" charset="0"/>
                  </a:rPr>
                  <a:t>, K., Moore, R.C.: Pronunciation modeling for improved spelling correction. In: Proceedings of the 40th Annual Meeting on Association for Computational Linguistics. p. 144–151. ACL ’02, Association for Computational Linguistics, USA </a:t>
                </a:r>
                <a:r>
                  <a:rPr lang="ru-RU" sz="1000" dirty="0">
                    <a:latin typeface="Montserrat" panose="00000500000000000000" pitchFamily="2" charset="0"/>
                  </a:rPr>
                  <a:t>(2002).</a:t>
                </a:r>
                <a:endParaRPr lang="ru-RU" sz="1000" dirty="0">
                  <a:solidFill>
                    <a:srgbClr val="303030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14" y="4423327"/>
                <a:ext cx="7634515" cy="583878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321040" y="2987617"/>
            <a:ext cx="8502922" cy="793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4400">
              <a:lnSpc>
                <a:spcPts val="23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greatly reduce the quality of the final models</a:t>
            </a:r>
          </a:p>
          <a:p>
            <a:pPr marL="228600" indent="-228600" defTabSz="914400">
              <a:lnSpc>
                <a:spcPts val="23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030"/>
                </a:solidFill>
                <a:latin typeface="Montserrat" panose="00000500000000000000" pitchFamily="2" charset="-52"/>
              </a:rPr>
              <a:t>Fixing such errors will improve the quality of the medical models</a:t>
            </a:r>
          </a:p>
        </p:txBody>
      </p:sp>
    </p:spTree>
    <p:extLst>
      <p:ext uri="{BB962C8B-B14F-4D97-AF65-F5344CB8AC3E}">
        <p14:creationId xmlns:p14="http://schemas.microsoft.com/office/powerpoint/2010/main" val="6302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2624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medical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200173"/>
            <a:ext cx="8203149" cy="2361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>
                <a:solidFill>
                  <a:srgbClr val="303030"/>
                </a:solidFill>
                <a:latin typeface="Montserrat SemiBold" panose="00000700000000000000" pitchFamily="2" charset="-52"/>
              </a:rPr>
              <a:t>Tool </a:t>
            </a: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requirements:</a:t>
            </a: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Accepts raw plain text</a:t>
            </a: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Returns the text with the minimal spelling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Can utilize the GPU to accelerate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processing</a:t>
            </a: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Comparable in performance to existing tools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Outperforms existing open source tools 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/>
            <a:r>
              <a:rPr lang="en-US" sz="1200" dirty="0">
                <a:solidFill>
                  <a:srgbClr val="303030"/>
                </a:solidFill>
                <a:latin typeface="Montserrat" panose="00000500000000000000" pitchFamily="2" charset="-52"/>
              </a:rPr>
              <a:t>Q</a:t>
            </a:r>
            <a:r>
              <a:rPr lang="en-US" sz="12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uality </a:t>
            </a:r>
            <a:r>
              <a:rPr lang="en-US" sz="1200" dirty="0">
                <a:solidFill>
                  <a:srgbClr val="303030"/>
                </a:solidFill>
                <a:latin typeface="Montserrat" panose="00000500000000000000" pitchFamily="2" charset="-52"/>
              </a:rPr>
              <a:t>of </a:t>
            </a:r>
            <a:r>
              <a:rPr lang="en-US" sz="12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errors correction</a:t>
            </a:r>
            <a:r>
              <a:rPr lang="ru-RU" sz="12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2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of Russian </a:t>
            </a:r>
            <a:r>
              <a:rPr lang="en-US" sz="1200" dirty="0">
                <a:solidFill>
                  <a:srgbClr val="303030"/>
                </a:solidFill>
                <a:latin typeface="Montserrat" panose="00000500000000000000" pitchFamily="2" charset="-52"/>
              </a:rPr>
              <a:t>medical </a:t>
            </a:r>
            <a:r>
              <a:rPr lang="en-US" sz="12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12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64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errors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262582"/>
            <a:ext cx="6669995" cy="2917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442200" y="1729341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>
                          <a:solidFill>
                            <a:srgbClr val="48484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1000" dirty="0">
                  <a:solidFill>
                    <a:srgbClr val="48484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1729341"/>
                <a:ext cx="99386" cy="153888"/>
              </a:xfrm>
              <a:prstGeom prst="rect">
                <a:avLst/>
              </a:prstGeom>
              <a:blipFill>
                <a:blip r:embed="rId4"/>
                <a:stretch>
                  <a:fillRect l="-37500" r="-31250" b="-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841114" y="3492826"/>
                <a:ext cx="1041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b="0" i="0" smtClean="0">
                          <a:solidFill>
                            <a:srgbClr val="484848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000" dirty="0">
                  <a:solidFill>
                    <a:srgbClr val="484848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14" y="3492826"/>
                <a:ext cx="104195" cy="153888"/>
              </a:xfrm>
              <a:prstGeom prst="rect">
                <a:avLst/>
              </a:prstGeom>
              <a:blipFill>
                <a:blip r:embed="rId5"/>
                <a:stretch>
                  <a:fillRect l="-23529" r="-35294" b="-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73314" y="4423327"/>
                <a:ext cx="7634515" cy="476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484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solidFill>
                              <a:srgbClr val="48484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1200" b="0" i="0" smtClean="0">
                            <a:solidFill>
                              <a:srgbClr val="48484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000" dirty="0" smtClean="0">
                    <a:solidFill>
                      <a:srgbClr val="484848"/>
                    </a:solidFill>
                    <a:latin typeface="Montserrat" panose="00000500000000000000" pitchFamily="2" charset="0"/>
                  </a:rPr>
                  <a:t>tuberculosis</a:t>
                </a:r>
                <a:endParaRPr lang="ru-RU" sz="1000" dirty="0">
                  <a:solidFill>
                    <a:srgbClr val="484848"/>
                  </a:solidFill>
                  <a:latin typeface="Montserrat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484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solidFill>
                              <a:srgbClr val="48484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ru-RU" sz="1200" b="0" i="0" smtClean="0">
                            <a:solidFill>
                              <a:srgbClr val="484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rgbClr val="484848"/>
                    </a:solidFill>
                    <a:latin typeface="Montserrat" panose="00000500000000000000" pitchFamily="2" charset="0"/>
                  </a:rPr>
                  <a:t>acute tuberculosis</a:t>
                </a:r>
                <a:endParaRPr lang="ru-RU" sz="1000" dirty="0">
                  <a:solidFill>
                    <a:srgbClr val="484848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14" y="4423327"/>
                <a:ext cx="7634515" cy="476605"/>
              </a:xfrm>
              <a:prstGeom prst="rect">
                <a:avLst/>
              </a:prstGeom>
              <a:blipFill>
                <a:blip r:embed="rId6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16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Existing tools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190571"/>
            <a:ext cx="8502921" cy="3562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There are several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open source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tools for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Russian texts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Hunspell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Enchant</a:t>
            </a: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LanguageTool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Symspell</a:t>
            </a:r>
            <a:endParaRPr lang="en-US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Jumspell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is intended for medical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Not one uses advanced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endParaRPr lang="en-US" sz="12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47" y="1161389"/>
            <a:ext cx="6067153" cy="3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667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</a:t>
            </a:r>
            <a:r>
              <a:rPr lang="en-US" sz="1400" dirty="0" smtClean="0">
                <a:latin typeface="Montserrat" panose="00000500000000000000" pitchFamily="2" charset="-52"/>
              </a:rPr>
              <a:t>24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Source anamneses datasets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313943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</a:p>
          <a:p>
            <a:pPr marL="457200" lvl="1" indent="0">
              <a:lnSpc>
                <a:spcPts val="23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896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14851</TotalTime>
  <Words>1265</Words>
  <Application>Microsoft Office PowerPoint</Application>
  <PresentationFormat>Экран (16:9)</PresentationFormat>
  <Paragraphs>344</Paragraphs>
  <Slides>24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6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Montserrat</vt:lpstr>
      <vt:lpstr>Montserrat </vt:lpstr>
      <vt:lpstr>Montserrat Medium</vt:lpstr>
      <vt:lpstr>Montserrat SemiBold</vt:lpstr>
      <vt:lpstr>Times New Roman</vt:lpstr>
      <vt:lpstr>Тема1</vt:lpstr>
      <vt:lpstr>Презентация PowerPoint</vt:lpstr>
      <vt:lpstr>Electronic health records</vt:lpstr>
      <vt:lpstr>Spelling errors in EHRs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263</cp:revision>
  <dcterms:created xsi:type="dcterms:W3CDTF">2014-06-27T12:30:22Z</dcterms:created>
  <dcterms:modified xsi:type="dcterms:W3CDTF">2023-07-03T17:48:58Z</dcterms:modified>
</cp:coreProperties>
</file>